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307" r:id="rId3"/>
    <p:sldId id="288" r:id="rId4"/>
    <p:sldId id="289" r:id="rId5"/>
    <p:sldId id="309" r:id="rId6"/>
    <p:sldId id="310" r:id="rId7"/>
    <p:sldId id="311" r:id="rId8"/>
    <p:sldId id="312" r:id="rId9"/>
    <p:sldId id="314" r:id="rId10"/>
    <p:sldId id="305" r:id="rId11"/>
    <p:sldId id="306" r:id="rId12"/>
    <p:sldId id="315" r:id="rId13"/>
    <p:sldId id="291" r:id="rId14"/>
    <p:sldId id="316" r:id="rId15"/>
    <p:sldId id="317" r:id="rId16"/>
    <p:sldId id="318" r:id="rId17"/>
    <p:sldId id="319" r:id="rId18"/>
    <p:sldId id="292" r:id="rId19"/>
    <p:sldId id="320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300" r:id="rId28"/>
    <p:sldId id="321" r:id="rId29"/>
    <p:sldId id="301" r:id="rId30"/>
    <p:sldId id="302" r:id="rId31"/>
    <p:sldId id="303" r:id="rId32"/>
    <p:sldId id="313" r:id="rId33"/>
  </p:sldIdLst>
  <p:sldSz cx="9144000" cy="5143500" type="screen16x9"/>
  <p:notesSz cx="6858000" cy="9144000"/>
  <p:embeddedFontLst>
    <p:embeddedFont>
      <p:font typeface="Dosis ExtraLight" pitchFamily="2" charset="77"/>
      <p:regular r:id="rId35"/>
      <p:bold r:id="rId36"/>
    </p:embeddedFont>
    <p:embeddedFont>
      <p:font typeface="Titillium Web Light" pitchFamily="2" charset="77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A28EFD-C747-4B63-B342-DE6663AAD031}">
  <a:tblStyle styleId="{F5A28EFD-C747-4B63-B342-DE6663AAD0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40" d="100"/>
          <a:sy n="140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3433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02" name="Google Shape;2402;p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403" name="Google Shape;2403;p8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4" name="Google Shape;2404;p8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1" name="Google Shape;2461;p8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2" name="Google Shape;2462;p8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4" name="Google Shape;2524;p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5" name="Google Shape;2525;p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6" name="Google Shape;2626;p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7" name="Google Shape;2627;p8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569976" y="0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Base De Dados 2020/2021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C796113-50D5-C441-893B-BD992CBF2312}"/>
              </a:ext>
            </a:extLst>
          </p:cNvPr>
          <p:cNvSpPr txBox="1"/>
          <p:nvPr/>
        </p:nvSpPr>
        <p:spPr>
          <a:xfrm>
            <a:off x="569976" y="1904385"/>
            <a:ext cx="46330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>
                <a:solidFill>
                  <a:schemeClr val="bg1"/>
                </a:solidFill>
                <a:latin typeface="Dosis ExtraLight"/>
                <a:sym typeface="Dosis ExtraLight"/>
              </a:rPr>
              <a:t>Farmácia NTBH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01F94F4-681D-1845-9D1C-3532B6459485}"/>
              </a:ext>
            </a:extLst>
          </p:cNvPr>
          <p:cNvSpPr txBox="1"/>
          <p:nvPr/>
        </p:nvSpPr>
        <p:spPr>
          <a:xfrm>
            <a:off x="569976" y="2989064"/>
            <a:ext cx="6428232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Trabalho Realizado Por:             Grupo 21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Bruno Dias A89583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Guilherme Pereira A89479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Luís Sousa A89597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Pedro Barbosa A89529</a:t>
            </a:r>
            <a:endParaRPr lang="pt-PT" sz="2400" dirty="0">
              <a:solidFill>
                <a:srgbClr val="FFFFFF"/>
              </a:solidFill>
            </a:endParaRPr>
          </a:p>
          <a:p>
            <a:endParaRPr lang="pt-PT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02BE2-E5B7-894C-ACDC-E7A33C2F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4102"/>
            <a:ext cx="6761100" cy="857400"/>
          </a:xfrm>
        </p:spPr>
        <p:txBody>
          <a:bodyPr/>
          <a:lstStyle/>
          <a:p>
            <a:r>
              <a:rPr lang="pt-PT" b="1" dirty="0"/>
              <a:t>3.1. Identificação das Entidades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E95057E9-A7DB-104A-825B-56ED2C819F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10</a:t>
            </a:fld>
            <a:endParaRPr lang="pt-PT"/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16849912-7483-F845-BFB3-056D006DF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1766125"/>
            <a:ext cx="7092563" cy="275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50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02BE2-E5B7-894C-ACDC-E7A33C2F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675764"/>
            <a:ext cx="6761100" cy="857400"/>
          </a:xfrm>
        </p:spPr>
        <p:txBody>
          <a:bodyPr/>
          <a:lstStyle/>
          <a:p>
            <a:r>
              <a:rPr lang="en-US" b="1" dirty="0"/>
              <a:t>3.2. </a:t>
            </a:r>
            <a:r>
              <a:rPr lang="en-US" b="1" dirty="0" err="1"/>
              <a:t>Associações</a:t>
            </a:r>
            <a:r>
              <a:rPr lang="en-US" b="1" dirty="0"/>
              <a:t> dos </a:t>
            </a:r>
            <a:r>
              <a:rPr lang="en-US" b="1" dirty="0" err="1"/>
              <a:t>Atributos</a:t>
            </a:r>
            <a:r>
              <a:rPr lang="en-US" b="1" dirty="0"/>
              <a:t> com as </a:t>
            </a:r>
            <a:r>
              <a:rPr lang="en-US" b="1" dirty="0" err="1"/>
              <a:t>Entidades</a:t>
            </a:r>
            <a:r>
              <a:rPr lang="en-US" b="1" dirty="0"/>
              <a:t> e </a:t>
            </a:r>
            <a:r>
              <a:rPr lang="en-US" b="1" dirty="0" err="1"/>
              <a:t>os</a:t>
            </a:r>
            <a:r>
              <a:rPr lang="en-US" b="1" dirty="0"/>
              <a:t> </a:t>
            </a:r>
            <a:r>
              <a:rPr lang="en-US" b="1" dirty="0" err="1"/>
              <a:t>Relacionamentos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E95057E9-A7DB-104A-825B-56ED2C819F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11</a:t>
            </a:fld>
            <a:endParaRPr lang="pt-PT"/>
          </a:p>
        </p:txBody>
      </p:sp>
      <p:pic>
        <p:nvPicPr>
          <p:cNvPr id="6" name="Imagem 5" descr="Uma imagem com mesa&#10;&#10;Descrição gerada automaticamente">
            <a:extLst>
              <a:ext uri="{FF2B5EF4-FFF2-40B4-BE49-F238E27FC236}">
                <a16:creationId xmlns:a16="http://schemas.microsoft.com/office/drawing/2014/main" id="{83E3B2AB-2359-4442-8498-04EB01632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82" y="2179292"/>
            <a:ext cx="7123597" cy="158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78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EB4CA9-ED50-E54E-8DBE-B40E0895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54345"/>
            <a:ext cx="6761100" cy="857400"/>
          </a:xfrm>
        </p:spPr>
        <p:txBody>
          <a:bodyPr/>
          <a:lstStyle/>
          <a:p>
            <a:r>
              <a:rPr lang="pt-PT" b="1" dirty="0"/>
              <a:t>3.3. </a:t>
            </a:r>
            <a:r>
              <a:rPr lang="pt-PT" sz="3200" b="1" dirty="0"/>
              <a:t>Identificação e associação de atributos aos tipos de entidades e relacionamentos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60813AD-A129-C647-A573-48363F9CF2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12</a:t>
            </a:fld>
            <a:endParaRPr lang="pt-PT"/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EBD76739-63DD-CF49-82BB-9C3ABAD84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31" y="1111745"/>
            <a:ext cx="3298169" cy="1941236"/>
          </a:xfrm>
          <a:prstGeom prst="rect">
            <a:avLst/>
          </a:prstGeom>
        </p:spPr>
      </p:pic>
      <p:pic>
        <p:nvPicPr>
          <p:cNvPr id="7" name="Imagem 6" descr="Uma imagem com mesa&#10;&#10;Descrição gerada automaticamente">
            <a:extLst>
              <a:ext uri="{FF2B5EF4-FFF2-40B4-BE49-F238E27FC236}">
                <a16:creationId xmlns:a16="http://schemas.microsoft.com/office/drawing/2014/main" id="{A90CBBF0-6238-2E4A-9736-AFAE024BD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31" y="3283889"/>
            <a:ext cx="3293362" cy="1436312"/>
          </a:xfrm>
          <a:prstGeom prst="rect">
            <a:avLst/>
          </a:prstGeom>
        </p:spPr>
      </p:pic>
      <p:pic>
        <p:nvPicPr>
          <p:cNvPr id="9" name="Imagem 8" descr="Uma imagem com mesa&#10;&#10;Descrição gerada automaticamente">
            <a:extLst>
              <a:ext uri="{FF2B5EF4-FFF2-40B4-BE49-F238E27FC236}">
                <a16:creationId xmlns:a16="http://schemas.microsoft.com/office/drawing/2014/main" id="{38EC2109-5677-8D4F-97FF-F0D776BA3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2293" y="3205017"/>
            <a:ext cx="2907420" cy="1908784"/>
          </a:xfrm>
          <a:prstGeom prst="rect">
            <a:avLst/>
          </a:prstGeom>
        </p:spPr>
      </p:pic>
      <p:pic>
        <p:nvPicPr>
          <p:cNvPr id="11" name="Imagem 10" descr="Uma imagem com mesa&#10;&#10;Descrição gerada automaticamente">
            <a:extLst>
              <a:ext uri="{FF2B5EF4-FFF2-40B4-BE49-F238E27FC236}">
                <a16:creationId xmlns:a16="http://schemas.microsoft.com/office/drawing/2014/main" id="{037F518A-BFD3-0742-A607-5A51B23B65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6169" y="1111745"/>
            <a:ext cx="2207334" cy="186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322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-85061"/>
            <a:ext cx="6761100" cy="857400"/>
          </a:xfrm>
        </p:spPr>
        <p:txBody>
          <a:bodyPr/>
          <a:lstStyle/>
          <a:p>
            <a:r>
              <a:rPr lang="pt-PT" b="1" dirty="0"/>
              <a:t>3.4. Modelo Concetual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13</a:t>
            </a:fld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E07ED5A-BEBA-544F-8174-0A4C12D87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477" y="772339"/>
            <a:ext cx="5886607" cy="43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28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B794D-A148-3746-9CE5-9C262A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98" y="0"/>
            <a:ext cx="6761100" cy="857400"/>
          </a:xfrm>
        </p:spPr>
        <p:txBody>
          <a:bodyPr/>
          <a:lstStyle/>
          <a:p>
            <a:r>
              <a:rPr lang="pt-PT" b="1" dirty="0"/>
              <a:t>4. Modelo Lógico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9250DC7-6FCA-6D43-ACB6-FB64826F76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14</a:t>
            </a:fld>
            <a:endParaRPr lang="pt-PT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1FCD49-D354-4847-8E63-E888A39B944A}"/>
              </a:ext>
            </a:extLst>
          </p:cNvPr>
          <p:cNvSpPr/>
          <p:nvPr/>
        </p:nvSpPr>
        <p:spPr>
          <a:xfrm>
            <a:off x="233271" y="1685677"/>
            <a:ext cx="2178657" cy="21945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Modelo Conceptual</a:t>
            </a:r>
          </a:p>
        </p:txBody>
      </p:sp>
      <p:sp>
        <p:nvSpPr>
          <p:cNvPr id="6" name="Seta para a Direita 5">
            <a:extLst>
              <a:ext uri="{FF2B5EF4-FFF2-40B4-BE49-F238E27FC236}">
                <a16:creationId xmlns:a16="http://schemas.microsoft.com/office/drawing/2014/main" id="{7BCA2F2E-B137-214A-A750-6A169BC1C2A0}"/>
              </a:ext>
            </a:extLst>
          </p:cNvPr>
          <p:cNvSpPr/>
          <p:nvPr/>
        </p:nvSpPr>
        <p:spPr>
          <a:xfrm>
            <a:off x="2735249" y="2595604"/>
            <a:ext cx="2361537" cy="2112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790C960-BC55-764F-818F-30EB10924326}"/>
              </a:ext>
            </a:extLst>
          </p:cNvPr>
          <p:cNvSpPr/>
          <p:nvPr/>
        </p:nvSpPr>
        <p:spPr>
          <a:xfrm>
            <a:off x="5420107" y="1733385"/>
            <a:ext cx="2266122" cy="214685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Modelo Lógico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574F7FD-E4BA-2F4A-91E1-62BE6C5FE332}"/>
              </a:ext>
            </a:extLst>
          </p:cNvPr>
          <p:cNvSpPr txBox="1"/>
          <p:nvPr/>
        </p:nvSpPr>
        <p:spPr>
          <a:xfrm>
            <a:off x="3047985" y="2024676"/>
            <a:ext cx="2210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Começamos então a Modelação Lógica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750615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0" y="0"/>
            <a:ext cx="6761100" cy="691763"/>
          </a:xfrm>
        </p:spPr>
        <p:txBody>
          <a:bodyPr/>
          <a:lstStyle/>
          <a:p>
            <a:r>
              <a:rPr lang="pt-PT" b="1" dirty="0"/>
              <a:t>4. Modelo Lógico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15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ECFE0FE-6426-B844-8B1B-86697F7BC751}"/>
              </a:ext>
            </a:extLst>
          </p:cNvPr>
          <p:cNvSpPr txBox="1"/>
          <p:nvPr/>
        </p:nvSpPr>
        <p:spPr>
          <a:xfrm>
            <a:off x="640230" y="1057523"/>
            <a:ext cx="688170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A partir do Modelo Conceptual conseguimos obter o nosso Modelo Lógico seguindo os seguintes passos</a:t>
            </a:r>
          </a:p>
          <a:p>
            <a:pPr lvl="0" algn="just"/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as Entidades Fortes e as Entidades Fracas</a:t>
            </a: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os diferentes tipos de relacionamento entre as Entidades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05805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32" y="659959"/>
            <a:ext cx="6761100" cy="691763"/>
          </a:xfrm>
        </p:spPr>
        <p:txBody>
          <a:bodyPr/>
          <a:lstStyle/>
          <a:p>
            <a:r>
              <a:rPr lang="pt-PT" b="1" dirty="0"/>
              <a:t>4.1. Identificar as Entidades Fortes e as Entidades Fracas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16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ECFE0FE-6426-B844-8B1B-86697F7BC751}"/>
              </a:ext>
            </a:extLst>
          </p:cNvPr>
          <p:cNvSpPr txBox="1"/>
          <p:nvPr/>
        </p:nvSpPr>
        <p:spPr>
          <a:xfrm>
            <a:off x="640230" y="1567477"/>
            <a:ext cx="6881704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 nosso trabalho todas as Entidades são fortes pois não dependem umas das outras e todas elas possuem uma chave primária</a:t>
            </a: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Assim, todas as Entidades existentes no trabalho serão representadas por uma tabela no Modelo Lógico</a:t>
            </a: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De notar que os atributos compostos do Modelo Concetual estes vão-se desdobrar e ser todos eles um atributo no Modelo Lógico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012136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0" y="0"/>
            <a:ext cx="6761100" cy="691763"/>
          </a:xfrm>
        </p:spPr>
        <p:txBody>
          <a:bodyPr/>
          <a:lstStyle/>
          <a:p>
            <a:r>
              <a:rPr lang="pt-PT" b="1" dirty="0"/>
              <a:t>4.2. Tipos de Relacionamento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17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ECFE0FE-6426-B844-8B1B-86697F7BC751}"/>
              </a:ext>
            </a:extLst>
          </p:cNvPr>
          <p:cNvSpPr txBox="1"/>
          <p:nvPr/>
        </p:nvSpPr>
        <p:spPr>
          <a:xfrm>
            <a:off x="640230" y="1057523"/>
            <a:ext cx="688170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 caso das relações de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1 para N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, a relação que apresenta multiplicidade N recebe uma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chave secundária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, que será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chave primária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na relação que apresenta multiplicidade 1. No nosso trabalho é o caso das relações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Cliente-Fatura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e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 Funcionário-Fatura</a:t>
            </a: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000" b="1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 caso das relações de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N para M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(muitos para muitos), estas irão gerar a necessidade de uma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relação intermédia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entre as duas relações em estudo. A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chave primária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desta relação será uma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chave composta pelas duas chaves primárias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das relações em estudo.</a:t>
            </a:r>
            <a:endParaRPr lang="pt-PT" sz="2000" b="1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934298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B794D-A148-3746-9CE5-9C262A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98" y="0"/>
            <a:ext cx="6761100" cy="857400"/>
          </a:xfrm>
        </p:spPr>
        <p:txBody>
          <a:bodyPr/>
          <a:lstStyle/>
          <a:p>
            <a:r>
              <a:rPr lang="pt-PT" b="1" dirty="0"/>
              <a:t>4. Modelo Lógico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9250DC7-6FCA-6D43-ACB6-FB64826F76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18</a:t>
            </a:fld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93CB616-2A54-0643-9E68-EAC750FBA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16" y="789377"/>
            <a:ext cx="5689360" cy="432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28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B794D-A148-3746-9CE5-9C262A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98" y="0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9250DC7-6FCA-6D43-ACB6-FB64826F76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19</a:t>
            </a:fld>
            <a:endParaRPr lang="pt-PT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1FCD49-D354-4847-8E63-E888A39B944A}"/>
              </a:ext>
            </a:extLst>
          </p:cNvPr>
          <p:cNvSpPr/>
          <p:nvPr/>
        </p:nvSpPr>
        <p:spPr>
          <a:xfrm>
            <a:off x="233271" y="1685677"/>
            <a:ext cx="2178657" cy="21945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Modelo Lógico</a:t>
            </a:r>
          </a:p>
        </p:txBody>
      </p:sp>
      <p:sp>
        <p:nvSpPr>
          <p:cNvPr id="6" name="Seta para a Direita 5">
            <a:extLst>
              <a:ext uri="{FF2B5EF4-FFF2-40B4-BE49-F238E27FC236}">
                <a16:creationId xmlns:a16="http://schemas.microsoft.com/office/drawing/2014/main" id="{7BCA2F2E-B137-214A-A750-6A169BC1C2A0}"/>
              </a:ext>
            </a:extLst>
          </p:cNvPr>
          <p:cNvSpPr/>
          <p:nvPr/>
        </p:nvSpPr>
        <p:spPr>
          <a:xfrm>
            <a:off x="2735249" y="2595604"/>
            <a:ext cx="2361537" cy="2112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790C960-BC55-764F-818F-30EB10924326}"/>
              </a:ext>
            </a:extLst>
          </p:cNvPr>
          <p:cNvSpPr/>
          <p:nvPr/>
        </p:nvSpPr>
        <p:spPr>
          <a:xfrm>
            <a:off x="5420107" y="1733385"/>
            <a:ext cx="2266122" cy="214685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Modelo Físico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574F7FD-E4BA-2F4A-91E1-62BE6C5FE332}"/>
              </a:ext>
            </a:extLst>
          </p:cNvPr>
          <p:cNvSpPr txBox="1"/>
          <p:nvPr/>
        </p:nvSpPr>
        <p:spPr>
          <a:xfrm>
            <a:off x="2810786" y="2024676"/>
            <a:ext cx="2210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Começamos então a implementação física</a:t>
            </a:r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3592D96-E64A-3942-9155-B722A5B826D2}"/>
              </a:ext>
            </a:extLst>
          </p:cNvPr>
          <p:cNvSpPr txBox="1"/>
          <p:nvPr/>
        </p:nvSpPr>
        <p:spPr>
          <a:xfrm>
            <a:off x="2810786" y="2854519"/>
            <a:ext cx="2210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Desta forma convertemos o Modelo Lógico em </a:t>
            </a:r>
            <a:r>
              <a:rPr lang="pt-PT" b="1" dirty="0">
                <a:solidFill>
                  <a:srgbClr val="0B87A1"/>
                </a:solidFill>
                <a:latin typeface="Dosis ExtraLight"/>
                <a:sym typeface="Dosis ExtraLight"/>
              </a:rPr>
              <a:t>código SQL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544730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85255B-EC44-A44A-BA14-2BF3551D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556" y="29699"/>
            <a:ext cx="6761100" cy="857400"/>
          </a:xfrm>
        </p:spPr>
        <p:txBody>
          <a:bodyPr/>
          <a:lstStyle/>
          <a:p>
            <a:r>
              <a:rPr lang="pt-PT" b="1" dirty="0"/>
              <a:t>Fases de Desenvolvimento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4DD382B-1E85-2B42-A7DF-0F2DE2A4F5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21C68D9-ED31-3D42-969C-966F3D4892B7}"/>
              </a:ext>
            </a:extLst>
          </p:cNvPr>
          <p:cNvSpPr txBox="1"/>
          <p:nvPr/>
        </p:nvSpPr>
        <p:spPr>
          <a:xfrm>
            <a:off x="480556" y="887099"/>
            <a:ext cx="691286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Apresentação do Caso de Estudo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Levantamento e Análise de Requisitos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Modelação Concetual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Modelação Lógica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Implementação Física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400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594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20</a:t>
            </a:fld>
            <a:endParaRPr lang="pt-PT"/>
          </a:p>
        </p:txBody>
      </p:sp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FDE4F158-2765-9B49-9160-6651D816E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31" y="1126296"/>
            <a:ext cx="4154128" cy="379070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24C73078-EE89-9143-B793-E89890A7B690}"/>
              </a:ext>
            </a:extLst>
          </p:cNvPr>
          <p:cNvSpPr txBox="1"/>
          <p:nvPr/>
        </p:nvSpPr>
        <p:spPr>
          <a:xfrm>
            <a:off x="6178164" y="2713871"/>
            <a:ext cx="2210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Criação de Tabela</a:t>
            </a:r>
            <a:endParaRPr lang="pt-PT" dirty="0"/>
          </a:p>
        </p:txBody>
      </p:sp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1E29EEAC-F5B9-1744-92C2-128647FC94B5}"/>
              </a:ext>
            </a:extLst>
          </p:cNvPr>
          <p:cNvSpPr/>
          <p:nvPr/>
        </p:nvSpPr>
        <p:spPr>
          <a:xfrm>
            <a:off x="4731026" y="2867759"/>
            <a:ext cx="1447138" cy="4571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02754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21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0AC117A3-BA9D-214E-B321-3ACC01133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881" y="1113280"/>
            <a:ext cx="4038317" cy="384743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B66F762-C5AB-2E43-938E-F0C577912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536" y="2562440"/>
            <a:ext cx="2354414" cy="25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563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22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3309DAD7-08C1-3B43-8E24-EACC5AA8C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91" y="1040183"/>
            <a:ext cx="3373603" cy="41033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87B85F2-4F5D-6E4C-B0F2-6597E28AB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414" y="2512612"/>
            <a:ext cx="2822536" cy="30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70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23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E08EC7E1-A7CE-A244-8D8F-3103CBC3E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645" y="1209454"/>
            <a:ext cx="4071355" cy="375126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C1BEE37-0C61-FA47-9E8B-1D3CDDBCB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6786" y="2571750"/>
            <a:ext cx="226695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58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24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1C576AAC-B375-EC46-AAA4-048C04B8D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881" y="1074255"/>
            <a:ext cx="4775061" cy="406924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E4B1C26-C38D-E047-9235-B7F041E52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4778" y="2783674"/>
            <a:ext cx="2481039" cy="40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181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356879"/>
            <a:ext cx="6761100" cy="857400"/>
          </a:xfrm>
        </p:spPr>
        <p:txBody>
          <a:bodyPr/>
          <a:lstStyle/>
          <a:p>
            <a:r>
              <a:rPr lang="pt-PT" b="1" dirty="0"/>
              <a:t>5.1. 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25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1249378"/>
            <a:ext cx="646441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Dados de um Cliente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as Faturas de um Cliente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Verificar Disponibilidade de um Produto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Procurar um Cliente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38619708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313595"/>
            <a:ext cx="6761100" cy="857400"/>
          </a:xfrm>
        </p:spPr>
        <p:txBody>
          <a:bodyPr/>
          <a:lstStyle/>
          <a:p>
            <a:r>
              <a:rPr lang="pt-PT" b="1" dirty="0"/>
              <a:t>5.1. 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26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954157" y="1170995"/>
            <a:ext cx="69891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os Diversos Produtos Farmacêuticos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Vencimento de um Funcionário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Quantas Vendas Foram Feitas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Total Faturado pela Farmácia Num Certo Período de Tempo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968533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86083"/>
            <a:ext cx="6761100" cy="857400"/>
          </a:xfrm>
        </p:spPr>
        <p:txBody>
          <a:bodyPr/>
          <a:lstStyle/>
          <a:p>
            <a:r>
              <a:rPr lang="pt-PT" b="1" dirty="0"/>
              <a:t>5.1. 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27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1249378"/>
            <a:ext cx="64644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que Funcionário Faturou Mais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os ‘N’ Produtos Farmacêuticos Mais Vendidos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Cliente que Mais Compras Efetuou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40622038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86083"/>
            <a:ext cx="6761100" cy="857400"/>
          </a:xfrm>
        </p:spPr>
        <p:txBody>
          <a:bodyPr/>
          <a:lstStyle/>
          <a:p>
            <a:r>
              <a:rPr lang="pt-PT" b="1" dirty="0"/>
              <a:t>5.1. 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28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9C284C34-30E4-8140-AA8F-39C2BEAAA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231" y="1143483"/>
            <a:ext cx="60071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678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5.2. </a:t>
            </a:r>
            <a:r>
              <a:rPr lang="pt-PT" b="1" dirty="0" err="1"/>
              <a:t>Views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29</a:t>
            </a:fld>
            <a:endParaRPr lang="pt-PT"/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08A1C19C-1720-8A49-9E45-7A2D9033E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651" y="887099"/>
            <a:ext cx="5378680" cy="419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10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231A7862-EEA5-3140-8FE3-48B8CCF47E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3</a:t>
            </a:fld>
            <a:endParaRPr lang="pt-PT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C568144C-CB70-EF44-A863-37B638385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-49678"/>
            <a:ext cx="6761100" cy="857400"/>
          </a:xfrm>
        </p:spPr>
        <p:txBody>
          <a:bodyPr/>
          <a:lstStyle/>
          <a:p>
            <a:r>
              <a:rPr lang="pt-PT" b="1" dirty="0"/>
              <a:t>1. Apresentação do Caso de Estudo</a:t>
            </a:r>
          </a:p>
        </p:txBody>
      </p:sp>
      <p:pic>
        <p:nvPicPr>
          <p:cNvPr id="2" name="Picture 2" descr="Bonecos Para Apresentação De Powerpoint">
            <a:extLst>
              <a:ext uri="{FF2B5EF4-FFF2-40B4-BE49-F238E27FC236}">
                <a16:creationId xmlns:a16="http://schemas.microsoft.com/office/drawing/2014/main" id="{39A1D7D3-C9C6-3E49-922C-FE1DE9D52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8507" y="2066544"/>
            <a:ext cx="1516554" cy="101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00+ ideias de Bonecos power point | power point, imagens 3d, ilustração 3d">
            <a:extLst>
              <a:ext uri="{FF2B5EF4-FFF2-40B4-BE49-F238E27FC236}">
                <a16:creationId xmlns:a16="http://schemas.microsoft.com/office/drawing/2014/main" id="{76282538-FFA8-6C47-BA82-E43CB2F42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568" y="2061089"/>
            <a:ext cx="1199642" cy="1015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ta para a Direita 3">
            <a:extLst>
              <a:ext uri="{FF2B5EF4-FFF2-40B4-BE49-F238E27FC236}">
                <a16:creationId xmlns:a16="http://schemas.microsoft.com/office/drawing/2014/main" id="{F8B812FC-9733-9443-8508-5FB64E845D36}"/>
              </a:ext>
            </a:extLst>
          </p:cNvPr>
          <p:cNvSpPr/>
          <p:nvPr/>
        </p:nvSpPr>
        <p:spPr>
          <a:xfrm>
            <a:off x="2603431" y="2569022"/>
            <a:ext cx="3065035" cy="4571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D4F13D2-0923-1F44-AED5-C21542A5C19E}"/>
              </a:ext>
            </a:extLst>
          </p:cNvPr>
          <p:cNvSpPr txBox="1"/>
          <p:nvPr/>
        </p:nvSpPr>
        <p:spPr>
          <a:xfrm>
            <a:off x="996326" y="3072382"/>
            <a:ext cx="1865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Sr. BemEstar</a:t>
            </a:r>
            <a:endParaRPr lang="pt-PT" sz="2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C6F9469-FC0B-BD4D-B568-773C6110E68A}"/>
              </a:ext>
            </a:extLst>
          </p:cNvPr>
          <p:cNvSpPr txBox="1"/>
          <p:nvPr/>
        </p:nvSpPr>
        <p:spPr>
          <a:xfrm>
            <a:off x="6000698" y="3072381"/>
            <a:ext cx="1319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Equipa</a:t>
            </a:r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CCD4853-03E6-BB48-8B72-32D57862FAC1}"/>
              </a:ext>
            </a:extLst>
          </p:cNvPr>
          <p:cNvSpPr txBox="1"/>
          <p:nvPr/>
        </p:nvSpPr>
        <p:spPr>
          <a:xfrm>
            <a:off x="441994" y="1181741"/>
            <a:ext cx="37464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dirty="0">
                <a:solidFill>
                  <a:srgbClr val="0B87A1"/>
                </a:solidFill>
                <a:latin typeface="Dosis ExtraLight"/>
                <a:sym typeface="Dosis ExtraLight"/>
              </a:rPr>
              <a:t>“(...)abrir uma nova Farmácia, a Farmácia NTBH,(...) junto a um dos pólos da Universidade do Minho.”</a:t>
            </a:r>
            <a:endParaRPr lang="pt-PT" sz="18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A63E872-387A-F549-B19B-3201E2F4DE0D}"/>
              </a:ext>
            </a:extLst>
          </p:cNvPr>
          <p:cNvSpPr txBox="1"/>
          <p:nvPr/>
        </p:nvSpPr>
        <p:spPr>
          <a:xfrm>
            <a:off x="4344297" y="1276802"/>
            <a:ext cx="42249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1800" dirty="0">
                <a:solidFill>
                  <a:srgbClr val="0B87A1"/>
                </a:solidFill>
                <a:latin typeface="Dosis ExtraLight"/>
                <a:sym typeface="Dosis ExtraLight"/>
              </a:rPr>
              <a:t>“(...)minimizar quaisquer problemas de organização e de recolha de dados(...)”</a:t>
            </a:r>
            <a:endParaRPr lang="pt-PT" sz="1800" dirty="0"/>
          </a:p>
          <a:p>
            <a:endParaRPr lang="pt-PT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74C40DD-F3B1-9E4B-91C8-495282825EDA}"/>
              </a:ext>
            </a:extLst>
          </p:cNvPr>
          <p:cNvSpPr txBox="1"/>
          <p:nvPr/>
        </p:nvSpPr>
        <p:spPr>
          <a:xfrm>
            <a:off x="2213967" y="3606436"/>
            <a:ext cx="424281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1800" dirty="0">
                <a:solidFill>
                  <a:srgbClr val="0B87A1"/>
                </a:solidFill>
                <a:latin typeface="Dosis ExtraLight"/>
                <a:sym typeface="Dosis ExtraLight"/>
              </a:rPr>
              <a:t>“(...)implementação de uma base de dados que lhes permitisse dar uma rápida e mais organizada resposta aos seus clientes.”</a:t>
            </a:r>
            <a:endParaRPr lang="pt-PT" sz="1800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679128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5.2. </a:t>
            </a:r>
            <a:r>
              <a:rPr lang="pt-PT" b="1" dirty="0" err="1"/>
              <a:t>Views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30</a:t>
            </a:fld>
            <a:endParaRPr lang="pt-PT"/>
          </a:p>
        </p:txBody>
      </p:sp>
      <p:pic>
        <p:nvPicPr>
          <p:cNvPr id="6" name="Imagem 5" descr="Uma imagem com mesa&#10;&#10;Descrição gerada automaticamente">
            <a:extLst>
              <a:ext uri="{FF2B5EF4-FFF2-40B4-BE49-F238E27FC236}">
                <a16:creationId xmlns:a16="http://schemas.microsoft.com/office/drawing/2014/main" id="{103EA0FC-97D7-5743-9884-0E5D31CA0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754" y="697657"/>
            <a:ext cx="5319251" cy="444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197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5.3. </a:t>
            </a:r>
            <a:r>
              <a:rPr lang="pt-PT" b="1" dirty="0" err="1"/>
              <a:t>Triggers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31</a:t>
            </a:fld>
            <a:endParaRPr lang="pt-PT"/>
          </a:p>
        </p:txBody>
      </p:sp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82140CFA-5C07-2549-9AA9-00F766B2F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" y="1469680"/>
            <a:ext cx="7036904" cy="267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155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569976" y="0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Base De Dados 2020/2021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C796113-50D5-C441-893B-BD992CBF2312}"/>
              </a:ext>
            </a:extLst>
          </p:cNvPr>
          <p:cNvSpPr txBox="1"/>
          <p:nvPr/>
        </p:nvSpPr>
        <p:spPr>
          <a:xfrm>
            <a:off x="569976" y="1904385"/>
            <a:ext cx="46330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>
                <a:solidFill>
                  <a:schemeClr val="bg1"/>
                </a:solidFill>
                <a:latin typeface="Dosis ExtraLight"/>
                <a:sym typeface="Dosis ExtraLight"/>
              </a:rPr>
              <a:t>Farmácia NTBH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01F94F4-681D-1845-9D1C-3532B6459485}"/>
              </a:ext>
            </a:extLst>
          </p:cNvPr>
          <p:cNvSpPr txBox="1"/>
          <p:nvPr/>
        </p:nvSpPr>
        <p:spPr>
          <a:xfrm>
            <a:off x="569976" y="2989064"/>
            <a:ext cx="6428232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Trabalho Realizado Por:             Grupo 21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Bruno Dias A89583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Guilherme Pereira A89479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Luís Sousa A89597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Pedro Barbosa A89529</a:t>
            </a:r>
            <a:endParaRPr lang="pt-PT" sz="2400" dirty="0">
              <a:solidFill>
                <a:srgbClr val="FFFFFF"/>
              </a:solidFill>
            </a:endParaRP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15396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E971B-D276-D641-9831-3BDD7CB29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283209"/>
            <a:ext cx="6761100" cy="857400"/>
          </a:xfrm>
        </p:spPr>
        <p:txBody>
          <a:bodyPr/>
          <a:lstStyle/>
          <a:p>
            <a:r>
              <a:rPr lang="pt-PT" b="1" dirty="0"/>
              <a:t>2. Levantamento e Análise de Requisitos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4D63EFD3-62F1-1F4E-91A8-793D5C54AF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4</a:t>
            </a:fld>
            <a:endParaRPr lang="pt-PT"/>
          </a:p>
        </p:txBody>
      </p:sp>
      <p:pic>
        <p:nvPicPr>
          <p:cNvPr id="2050" name="Picture 2" descr="Como fazer uma boa apresentação! - Como Se Faz?">
            <a:extLst>
              <a:ext uri="{FF2B5EF4-FFF2-40B4-BE49-F238E27FC236}">
                <a16:creationId xmlns:a16="http://schemas.microsoft.com/office/drawing/2014/main" id="{ABC19691-1C2E-9E4B-B3A9-F9B0EF839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095" y="2002244"/>
            <a:ext cx="2074672" cy="129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BDBC087-A44E-6D4B-8313-1F1463855E12}"/>
              </a:ext>
            </a:extLst>
          </p:cNvPr>
          <p:cNvSpPr txBox="1"/>
          <p:nvPr/>
        </p:nvSpPr>
        <p:spPr>
          <a:xfrm>
            <a:off x="854765" y="1152939"/>
            <a:ext cx="1510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Clientes</a:t>
            </a:r>
            <a:endParaRPr lang="pt-PT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0C09D3D-C818-454E-8532-51693E211B96}"/>
              </a:ext>
            </a:extLst>
          </p:cNvPr>
          <p:cNvSpPr txBox="1"/>
          <p:nvPr/>
        </p:nvSpPr>
        <p:spPr>
          <a:xfrm>
            <a:off x="2709095" y="1152939"/>
            <a:ext cx="1375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Receitas Médicas</a:t>
            </a:r>
            <a:endParaRPr lang="pt-PT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5A44D46-BD99-A444-B526-4F58E93E793A}"/>
              </a:ext>
            </a:extLst>
          </p:cNvPr>
          <p:cNvSpPr txBox="1"/>
          <p:nvPr/>
        </p:nvSpPr>
        <p:spPr>
          <a:xfrm>
            <a:off x="5755437" y="2455362"/>
            <a:ext cx="1608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Código das Receitas</a:t>
            </a:r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C8B922B-D3C5-9D4E-839F-FFF153CE1585}"/>
              </a:ext>
            </a:extLst>
          </p:cNvPr>
          <p:cNvSpPr txBox="1"/>
          <p:nvPr/>
        </p:nvSpPr>
        <p:spPr>
          <a:xfrm>
            <a:off x="1138465" y="2989397"/>
            <a:ext cx="1653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Data da Venda</a:t>
            </a:r>
            <a:endParaRPr lang="pt-PT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BAB9177-8608-9941-8723-668C3EFE247E}"/>
              </a:ext>
            </a:extLst>
          </p:cNvPr>
          <p:cNvSpPr txBox="1"/>
          <p:nvPr/>
        </p:nvSpPr>
        <p:spPr>
          <a:xfrm>
            <a:off x="5241272" y="3454787"/>
            <a:ext cx="1608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Funcionários</a:t>
            </a:r>
            <a:endParaRPr lang="pt-PT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B132DCF-F46B-D24F-A598-3E79BEF52C74}"/>
              </a:ext>
            </a:extLst>
          </p:cNvPr>
          <p:cNvSpPr txBox="1"/>
          <p:nvPr/>
        </p:nvSpPr>
        <p:spPr>
          <a:xfrm>
            <a:off x="2076036" y="4265749"/>
            <a:ext cx="1184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Produtos Farmacêuticos</a:t>
            </a:r>
            <a:endParaRPr lang="pt-PT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07E6BE7-09E8-A046-932F-CA55B5518BDD}"/>
              </a:ext>
            </a:extLst>
          </p:cNvPr>
          <p:cNvSpPr txBox="1"/>
          <p:nvPr/>
        </p:nvSpPr>
        <p:spPr>
          <a:xfrm>
            <a:off x="6106601" y="4234938"/>
            <a:ext cx="1486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IBAN dos Funcionários</a:t>
            </a:r>
            <a:endParaRPr lang="pt-PT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D350C1D-B04F-9240-AFFA-3EDC1A9B1189}"/>
              </a:ext>
            </a:extLst>
          </p:cNvPr>
          <p:cNvSpPr txBox="1"/>
          <p:nvPr/>
        </p:nvSpPr>
        <p:spPr>
          <a:xfrm>
            <a:off x="6400799" y="1241108"/>
            <a:ext cx="898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Fatura</a:t>
            </a:r>
            <a:endParaRPr lang="pt-PT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3E83ACB-124A-124C-B2B2-DDE2E46343B3}"/>
              </a:ext>
            </a:extLst>
          </p:cNvPr>
          <p:cNvSpPr txBox="1"/>
          <p:nvPr/>
        </p:nvSpPr>
        <p:spPr>
          <a:xfrm>
            <a:off x="529508" y="3757884"/>
            <a:ext cx="11887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Stock dos Produtos</a:t>
            </a:r>
          </a:p>
          <a:p>
            <a:endParaRPr lang="pt-PT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0C2EB37-5F7D-104E-AB48-E734C17E7174}"/>
              </a:ext>
            </a:extLst>
          </p:cNvPr>
          <p:cNvSpPr txBox="1"/>
          <p:nvPr/>
        </p:nvSpPr>
        <p:spPr>
          <a:xfrm>
            <a:off x="3482048" y="3732489"/>
            <a:ext cx="104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Salário dos Funcionários</a:t>
            </a:r>
            <a:endParaRPr lang="pt-PT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1EB8FA1-1A5D-8040-ADFB-7572D68A60BF}"/>
              </a:ext>
            </a:extLst>
          </p:cNvPr>
          <p:cNvSpPr txBox="1"/>
          <p:nvPr/>
        </p:nvSpPr>
        <p:spPr>
          <a:xfrm>
            <a:off x="4677884" y="1502104"/>
            <a:ext cx="11834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Modo de Administração</a:t>
            </a:r>
            <a:endParaRPr lang="pt-PT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9CB64BA-349D-1B44-B118-B1A16DC26A1A}"/>
              </a:ext>
            </a:extLst>
          </p:cNvPr>
          <p:cNvSpPr txBox="1"/>
          <p:nvPr/>
        </p:nvSpPr>
        <p:spPr>
          <a:xfrm>
            <a:off x="437322" y="1876508"/>
            <a:ext cx="1638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Base de Dados Farmácia NTBH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0285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317956"/>
            <a:ext cx="6761100" cy="857400"/>
          </a:xfrm>
        </p:spPr>
        <p:txBody>
          <a:bodyPr/>
          <a:lstStyle/>
          <a:p>
            <a:r>
              <a:rPr lang="pt-PT" b="1" dirty="0"/>
              <a:t>2. 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5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540689" y="1081377"/>
            <a:ext cx="630538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Cliente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Nome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NIF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Número de Telemóvel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Email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Palavra Chave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Morada (cidade, rua e código postal)</a:t>
            </a:r>
          </a:p>
        </p:txBody>
      </p:sp>
    </p:spTree>
    <p:extLst>
      <p:ext uri="{BB962C8B-B14F-4D97-AF65-F5344CB8AC3E}">
        <p14:creationId xmlns:p14="http://schemas.microsoft.com/office/powerpoint/2010/main" val="3979271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302054"/>
            <a:ext cx="6761100" cy="857400"/>
          </a:xfrm>
        </p:spPr>
        <p:txBody>
          <a:bodyPr/>
          <a:lstStyle/>
          <a:p>
            <a:r>
              <a:rPr lang="pt-PT" b="1" dirty="0"/>
              <a:t>2. 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6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640231" y="1073426"/>
            <a:ext cx="630538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Fatura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Data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Desconto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IVA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Preço Total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Códigos das Receitas</a:t>
            </a:r>
          </a:p>
        </p:txBody>
      </p:sp>
    </p:spTree>
    <p:extLst>
      <p:ext uri="{BB962C8B-B14F-4D97-AF65-F5344CB8AC3E}">
        <p14:creationId xmlns:p14="http://schemas.microsoft.com/office/powerpoint/2010/main" val="2965551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317956"/>
            <a:ext cx="6761100" cy="857400"/>
          </a:xfrm>
        </p:spPr>
        <p:txBody>
          <a:bodyPr/>
          <a:lstStyle/>
          <a:p>
            <a:r>
              <a:rPr lang="pt-PT" b="1" dirty="0"/>
              <a:t>2. 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7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540689" y="1081377"/>
            <a:ext cx="630538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Produto Farmacêutico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Quantidade por Embalagem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Número de Embalagens existentes em Stock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Designação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Preço de Venda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Modo de Administração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Laboratório onde foi Fabricado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Indicador em caso de ser necessário Receita Médica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Validade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Quantidade por Dose</a:t>
            </a:r>
          </a:p>
        </p:txBody>
      </p:sp>
    </p:spTree>
    <p:extLst>
      <p:ext uri="{BB962C8B-B14F-4D97-AF65-F5344CB8AC3E}">
        <p14:creationId xmlns:p14="http://schemas.microsoft.com/office/powerpoint/2010/main" val="1392367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328447"/>
            <a:ext cx="6761100" cy="857400"/>
          </a:xfrm>
        </p:spPr>
        <p:txBody>
          <a:bodyPr/>
          <a:lstStyle/>
          <a:p>
            <a:r>
              <a:rPr lang="pt-PT" b="1" dirty="0"/>
              <a:t>2. 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8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593739" y="1073426"/>
            <a:ext cx="630538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Funcionário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Nome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Email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Número de Telemóvel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NISS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IBAN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Palavra chave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Salário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Morada (cidade, rua e código postal)</a:t>
            </a:r>
          </a:p>
        </p:txBody>
      </p:sp>
    </p:spTree>
    <p:extLst>
      <p:ext uri="{BB962C8B-B14F-4D97-AF65-F5344CB8AC3E}">
        <p14:creationId xmlns:p14="http://schemas.microsoft.com/office/powerpoint/2010/main" val="3967048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0" y="0"/>
            <a:ext cx="6761100" cy="691763"/>
          </a:xfrm>
        </p:spPr>
        <p:txBody>
          <a:bodyPr/>
          <a:lstStyle/>
          <a:p>
            <a:r>
              <a:rPr lang="pt-PT" b="1" dirty="0"/>
              <a:t>3. Modelo Concetual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9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ECFE0FE-6426-B844-8B1B-86697F7BC751}"/>
              </a:ext>
            </a:extLst>
          </p:cNvPr>
          <p:cNvSpPr txBox="1"/>
          <p:nvPr/>
        </p:nvSpPr>
        <p:spPr>
          <a:xfrm>
            <a:off x="640230" y="691763"/>
            <a:ext cx="6881704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A partir dos requisitos levantados juntamente com o corpo administrativo das Farmácias BemEstar seguimos os seguintes passos para a construção do nosso modelo concetual:</a:t>
            </a:r>
          </a:p>
          <a:p>
            <a:pPr lvl="0" algn="just">
              <a:buClr>
                <a:schemeClr val="accent4">
                  <a:lumMod val="75000"/>
                </a:schemeClr>
              </a:buClr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e caracterizar as diferentes entidades</a:t>
            </a: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e caracterizar os diferentes relacionamentos entre entidades</a:t>
            </a: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o domínio dos atributos</a:t>
            </a: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chaves candidatas e escolher a chave primária</a:t>
            </a: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Validação do modelo</a:t>
            </a:r>
          </a:p>
          <a:p>
            <a:pPr marL="457200" lvl="0" indent="-457200" algn="just"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677359871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782</Words>
  <Application>Microsoft Macintosh PowerPoint</Application>
  <PresentationFormat>Apresentação no Ecrã (16:9)</PresentationFormat>
  <Paragraphs>192</Paragraphs>
  <Slides>32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32</vt:i4>
      </vt:variant>
    </vt:vector>
  </HeadingPairs>
  <TitlesOfParts>
    <vt:vector size="36" baseType="lpstr">
      <vt:lpstr>Titillium Web Light</vt:lpstr>
      <vt:lpstr>Arial</vt:lpstr>
      <vt:lpstr>Dosis ExtraLight</vt:lpstr>
      <vt:lpstr>Mowbray template</vt:lpstr>
      <vt:lpstr>Base De Dados 2020/2021</vt:lpstr>
      <vt:lpstr>Fases de Desenvolvimento</vt:lpstr>
      <vt:lpstr>1. Apresentação do Caso de Estudo</vt:lpstr>
      <vt:lpstr>2. Levantamento e Análise de Requisitos</vt:lpstr>
      <vt:lpstr>2. Levantamento e Análise de Requisitos</vt:lpstr>
      <vt:lpstr>2. Levantamento e Análise de Requisitos</vt:lpstr>
      <vt:lpstr>2. Levantamento e Análise de Requisitos</vt:lpstr>
      <vt:lpstr>2. Levantamento e Análise de Requisitos</vt:lpstr>
      <vt:lpstr>3. Modelo Concetual</vt:lpstr>
      <vt:lpstr>3.1. Identificação das Entidades</vt:lpstr>
      <vt:lpstr>3.2. Associações dos Atributos com as Entidades e os Relacionamentos</vt:lpstr>
      <vt:lpstr>3.3. Identificação e associação de atributos aos tipos de entidades e relacionamentos</vt:lpstr>
      <vt:lpstr>3.4. Modelo Concetual</vt:lpstr>
      <vt:lpstr>4. Modelo Lógico</vt:lpstr>
      <vt:lpstr>4. Modelo Lógico</vt:lpstr>
      <vt:lpstr>4.1. Identificar as Entidades Fortes e as Entidades Fracas</vt:lpstr>
      <vt:lpstr>4.2. Tipos de Relacionamento</vt:lpstr>
      <vt:lpstr>4. Modelo Lógico</vt:lpstr>
      <vt:lpstr>5. Modelo Físico</vt:lpstr>
      <vt:lpstr>5. Modelo Físico</vt:lpstr>
      <vt:lpstr>5. Modelo Físico</vt:lpstr>
      <vt:lpstr>5. Modelo Físico</vt:lpstr>
      <vt:lpstr>5. Modelo Físico</vt:lpstr>
      <vt:lpstr>5. Modelo Físico</vt:lpstr>
      <vt:lpstr>5.1. Interrogações do Utilizador em SQL</vt:lpstr>
      <vt:lpstr>5.1. Interrogações do Utilizador em SQL</vt:lpstr>
      <vt:lpstr>5.1. Interrogações do Utilizador em SQL</vt:lpstr>
      <vt:lpstr>5.1. Interrogações do Utilizador em SQL</vt:lpstr>
      <vt:lpstr>5.2. Views</vt:lpstr>
      <vt:lpstr>5.2. Views</vt:lpstr>
      <vt:lpstr>5.3. Triggers</vt:lpstr>
      <vt:lpstr>Base De Dados 2020/2021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 De Dados 2020/2021</dc:title>
  <cp:lastModifiedBy>Pedro Miguel de Soveral Pacheco Barbosa</cp:lastModifiedBy>
  <cp:revision>19</cp:revision>
  <dcterms:modified xsi:type="dcterms:W3CDTF">2021-01-28T04:15:16Z</dcterms:modified>
</cp:coreProperties>
</file>